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d9c67055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d9c67055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d9c67055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d9c67055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21b9794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21b9794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d3c2faf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d3c2faf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3c2faf1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3c2faf1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d3c2faf1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d3c2faf1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3c2faf1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3c2faf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d3c2faf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d3c2faf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d3c2faf1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d3c2faf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1.pn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8.xml"/><Relationship Id="rId5"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sp>
        <p:nvSpPr>
          <p:cNvPr id="136" name="Google Shape;136;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Portal App</a:t>
            </a:r>
            <a:endParaRPr/>
          </a:p>
        </p:txBody>
      </p:sp>
      <p:sp>
        <p:nvSpPr>
          <p:cNvPr id="137" name="Google Shape;137;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your Clients to their bookings</a:t>
            </a:r>
            <a:endParaRPr/>
          </a:p>
        </p:txBody>
      </p:sp>
      <p:pic>
        <p:nvPicPr>
          <p:cNvPr id="138" name="Google Shape;138;p17"/>
          <p:cNvPicPr preferRelativeResize="0"/>
          <p:nvPr/>
        </p:nvPicPr>
        <p:blipFill>
          <a:blip r:embed="rId4">
            <a:alphaModFix/>
          </a:blip>
          <a:stretch>
            <a:fillRect/>
          </a:stretch>
        </p:blipFill>
        <p:spPr>
          <a:xfrm>
            <a:off x="6317065" y="1664375"/>
            <a:ext cx="1216642" cy="2031051"/>
          </a:xfrm>
          <a:prstGeom prst="rect">
            <a:avLst/>
          </a:prstGeom>
          <a:noFill/>
          <a:ln>
            <a:noFill/>
          </a:ln>
        </p:spPr>
      </p:pic>
      <p:pic>
        <p:nvPicPr>
          <p:cNvPr id="139" name="Google Shape;139;p17"/>
          <p:cNvPicPr preferRelativeResize="0"/>
          <p:nvPr/>
        </p:nvPicPr>
        <p:blipFill>
          <a:blip r:embed="rId5">
            <a:alphaModFix/>
          </a:blip>
          <a:stretch>
            <a:fillRect/>
          </a:stretch>
        </p:blipFill>
        <p:spPr>
          <a:xfrm>
            <a:off x="5168775" y="1664375"/>
            <a:ext cx="3463274" cy="2031049"/>
          </a:xfrm>
          <a:prstGeom prst="rect">
            <a:avLst/>
          </a:prstGeom>
          <a:noFill/>
          <a:ln>
            <a:noFill/>
          </a:ln>
        </p:spPr>
      </p:pic>
      <p:pic>
        <p:nvPicPr>
          <p:cNvPr descr="Portrait-oriented black smaptphone" id="140" name="Google Shape;140;p17"/>
          <p:cNvPicPr preferRelativeResize="0"/>
          <p:nvPr/>
        </p:nvPicPr>
        <p:blipFill rotWithShape="1">
          <a:blip r:embed="rId6">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pic>
        <p:nvPicPr>
          <p:cNvPr id="141" name="Google Shape;141;p17"/>
          <p:cNvPicPr preferRelativeResize="0"/>
          <p:nvPr/>
        </p:nvPicPr>
        <p:blipFill>
          <a:blip r:embed="rId7">
            <a:alphaModFix/>
          </a:blip>
          <a:stretch>
            <a:fillRect/>
          </a:stretch>
        </p:blipFill>
        <p:spPr>
          <a:xfrm>
            <a:off x="8278500" y="2333450"/>
            <a:ext cx="1030575" cy="18305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 </a:t>
            </a:r>
            <a:endParaRPr/>
          </a:p>
        </p:txBody>
      </p:sp>
      <p:sp>
        <p:nvSpPr>
          <p:cNvPr id="194" name="Google Shape;194;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Online booking is the most obvious solution to such a problem, however our client has tried this before. Our client runs a program that relies on </a:t>
            </a:r>
            <a:r>
              <a:rPr i="1" lang="en"/>
              <a:t>their</a:t>
            </a:r>
            <a:r>
              <a:rPr lang="en"/>
              <a:t> clients booking in for a precise amount of sessions to complete a program...leaving this in the hands of the user left them with incomplete programs all over the place.</a:t>
            </a:r>
            <a:endParaRPr/>
          </a:p>
          <a:p>
            <a:pPr indent="-311150" lvl="0" marL="457200" rtl="0" algn="l">
              <a:spcBef>
                <a:spcPts val="0"/>
              </a:spcBef>
              <a:spcAft>
                <a:spcPts val="0"/>
              </a:spcAft>
              <a:buSzPts val="1300"/>
              <a:buChar char="-"/>
            </a:pPr>
            <a:r>
              <a:rPr lang="en"/>
              <a:t>By creating a client portal, this solves the problem of knowing when appointments are, as well as allowing clients to request changes to specific appointments when they remember to do something about it when the kids have gone to bed.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2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5" name="Google Shape;205;p28"/>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Sign Up</a:t>
            </a:r>
            <a:endParaRPr sz="1400">
              <a:solidFill>
                <a:srgbClr val="FFFFFF"/>
              </a:solidFill>
            </a:endParaRPr>
          </a:p>
        </p:txBody>
      </p:sp>
      <p:pic>
        <p:nvPicPr>
          <p:cNvPr id="206" name="Google Shape;206;p28"/>
          <p:cNvPicPr preferRelativeResize="0"/>
          <p:nvPr/>
        </p:nvPicPr>
        <p:blipFill>
          <a:blip r:embed="rId3">
            <a:alphaModFix/>
          </a:blip>
          <a:stretch>
            <a:fillRect/>
          </a:stretch>
        </p:blipFill>
        <p:spPr>
          <a:xfrm>
            <a:off x="152400" y="968075"/>
            <a:ext cx="8839202" cy="27619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2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12" name="Google Shape;212;p29"/>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Dashboard</a:t>
            </a:r>
            <a:endParaRPr sz="1400">
              <a:solidFill>
                <a:schemeClr val="lt1"/>
              </a:solidFill>
            </a:endParaRPr>
          </a:p>
        </p:txBody>
      </p:sp>
      <p:pic>
        <p:nvPicPr>
          <p:cNvPr id="213" name="Google Shape;213;p29"/>
          <p:cNvPicPr preferRelativeResize="0"/>
          <p:nvPr/>
        </p:nvPicPr>
        <p:blipFill>
          <a:blip r:embed="rId3">
            <a:alphaModFix/>
          </a:blip>
          <a:stretch>
            <a:fillRect/>
          </a:stretch>
        </p:blipFill>
        <p:spPr>
          <a:xfrm>
            <a:off x="219575" y="1102425"/>
            <a:ext cx="8839199" cy="27889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3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19" name="Google Shape;219;p30"/>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Dashboard (Tablet)</a:t>
            </a:r>
            <a:endParaRPr sz="1400">
              <a:solidFill>
                <a:srgbClr val="FFFFFF"/>
              </a:solidFill>
            </a:endParaRPr>
          </a:p>
        </p:txBody>
      </p:sp>
      <p:pic>
        <p:nvPicPr>
          <p:cNvPr id="220" name="Google Shape;220;p30"/>
          <p:cNvPicPr preferRelativeResize="0"/>
          <p:nvPr/>
        </p:nvPicPr>
        <p:blipFill>
          <a:blip r:embed="rId3">
            <a:alphaModFix/>
          </a:blip>
          <a:stretch>
            <a:fillRect/>
          </a:stretch>
        </p:blipFill>
        <p:spPr>
          <a:xfrm>
            <a:off x="152400" y="152400"/>
            <a:ext cx="8839199" cy="41606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3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6" name="Google Shape;226;p31"/>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Client Information</a:t>
            </a:r>
            <a:endParaRPr sz="1400">
              <a:solidFill>
                <a:schemeClr val="lt1"/>
              </a:solidFill>
            </a:endParaRPr>
          </a:p>
        </p:txBody>
      </p:sp>
      <p:pic>
        <p:nvPicPr>
          <p:cNvPr id="227" name="Google Shape;227;p31"/>
          <p:cNvPicPr preferRelativeResize="0"/>
          <p:nvPr/>
        </p:nvPicPr>
        <p:blipFill>
          <a:blip r:embed="rId3">
            <a:alphaModFix/>
          </a:blip>
          <a:stretch>
            <a:fillRect/>
          </a:stretch>
        </p:blipFill>
        <p:spPr>
          <a:xfrm>
            <a:off x="152400" y="152400"/>
            <a:ext cx="8839199" cy="40671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3" name="Google Shape;233;p32"/>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Appointments</a:t>
            </a:r>
            <a:endParaRPr sz="1400">
              <a:solidFill>
                <a:schemeClr val="lt1"/>
              </a:solidFill>
            </a:endParaRPr>
          </a:p>
        </p:txBody>
      </p:sp>
      <p:pic>
        <p:nvPicPr>
          <p:cNvPr id="234" name="Google Shape;234;p32"/>
          <p:cNvPicPr preferRelativeResize="0"/>
          <p:nvPr/>
        </p:nvPicPr>
        <p:blipFill>
          <a:blip r:embed="rId3">
            <a:alphaModFix/>
          </a:blip>
          <a:stretch>
            <a:fillRect/>
          </a:stretch>
        </p:blipFill>
        <p:spPr>
          <a:xfrm>
            <a:off x="1168713" y="161100"/>
            <a:ext cx="6806577" cy="4442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3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0" name="Google Shape;240;p33"/>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Notifications</a:t>
            </a:r>
            <a:endParaRPr sz="1400">
              <a:solidFill>
                <a:schemeClr val="lt1"/>
              </a:solidFill>
            </a:endParaRPr>
          </a:p>
        </p:txBody>
      </p:sp>
      <p:pic>
        <p:nvPicPr>
          <p:cNvPr id="241" name="Google Shape;241;p33"/>
          <p:cNvPicPr preferRelativeResize="0"/>
          <p:nvPr/>
        </p:nvPicPr>
        <p:blipFill>
          <a:blip r:embed="rId3">
            <a:alphaModFix/>
          </a:blip>
          <a:stretch>
            <a:fillRect/>
          </a:stretch>
        </p:blipFill>
        <p:spPr>
          <a:xfrm>
            <a:off x="1467075" y="123600"/>
            <a:ext cx="6025620" cy="444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3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2" name="Google Shape;252;p35"/>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JUST BUILD IT ALREADY!</a:t>
            </a:r>
            <a:endParaRPr sz="1400">
              <a:solidFill>
                <a:schemeClr val="lt1"/>
              </a:solidFill>
            </a:endParaRPr>
          </a:p>
        </p:txBody>
      </p:sp>
      <p:pic>
        <p:nvPicPr>
          <p:cNvPr id="253" name="Google Shape;253;p35"/>
          <p:cNvPicPr preferRelativeResize="0"/>
          <p:nvPr/>
        </p:nvPicPr>
        <p:blipFill>
          <a:blip r:embed="rId3">
            <a:alphaModFix/>
          </a:blip>
          <a:stretch>
            <a:fillRect/>
          </a:stretch>
        </p:blipFill>
        <p:spPr>
          <a:xfrm>
            <a:off x="1018150" y="152400"/>
            <a:ext cx="7107682" cy="4442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5" name="Shape 145"/>
        <p:cNvGrpSpPr/>
        <p:nvPr/>
      </p:nvGrpSpPr>
      <p:grpSpPr>
        <a:xfrm>
          <a:off x="0" y="0"/>
          <a:ext cx="0" cy="0"/>
          <a:chOff x="0" y="0"/>
          <a:chExt cx="0" cy="0"/>
        </a:xfrm>
      </p:grpSpPr>
      <p:sp>
        <p:nvSpPr>
          <p:cNvPr id="146" name="Google Shape;146;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7" name="Google Shape;147;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rgbClr val="FFFFFF"/>
                </a:solidFill>
                <a:hlinkClick action="ppaction://hlinksldjump" r:id="rId3">
                  <a:extLst>
                    <a:ext uri="{A12FA001-AC4F-418D-AE19-62706E023703}">
                      <ahyp:hlinkClr val="tx"/>
                    </a:ext>
                  </a:extLst>
                </a:hlinkClick>
              </a:rPr>
              <a:t>The Problem</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ction="ppaction://hlinksldjump" r:id="rId4">
                  <a:extLst>
                    <a:ext uri="{A12FA001-AC4F-418D-AE19-62706E023703}">
                      <ahyp:hlinkClr val="tx"/>
                    </a:ext>
                  </a:extLst>
                </a:hlinkClick>
              </a:rPr>
              <a:t>Solution Proposal</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ction="ppaction://hlinksldjump" r:id="rId5">
                  <a:extLst>
                    <a:ext uri="{A12FA001-AC4F-418D-AE19-62706E023703}">
                      <ahyp:hlinkClr val="tx"/>
                    </a:ext>
                  </a:extLst>
                </a:hlinkClick>
              </a:rPr>
              <a:t>Wireframes</a:t>
            </a:r>
            <a:endParaRPr sz="1600">
              <a:solidFill>
                <a:srgbClr val="FFFFFF"/>
              </a:solidFill>
            </a:endParaRPr>
          </a:p>
          <a:p>
            <a:pPr indent="0" lvl="0" marL="0" rtl="0" algn="l">
              <a:lnSpc>
                <a:spcPct val="115000"/>
              </a:lnSpc>
              <a:spcBef>
                <a:spcPts val="1600"/>
              </a:spcBef>
              <a:spcAft>
                <a:spcPts val="0"/>
              </a:spcAft>
              <a:buNone/>
            </a:pPr>
            <a:r>
              <a:rPr lang="en" sz="1600" u="sng">
                <a:solidFill>
                  <a:srgbClr val="FFFFFF"/>
                </a:solidFill>
                <a:hlinkClick>
                  <a:extLst>
                    <a:ext uri="{A12FA001-AC4F-418D-AE19-62706E023703}">
                      <ahyp:hlinkClr val="tx"/>
                    </a:ext>
                  </a:extLst>
                </a:hlinkClick>
              </a:rPr>
              <a:t>Next Steps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sp>
        <p:nvSpPr>
          <p:cNvPr id="152" name="Google Shape;152;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Bookings Suck</a:t>
            </a:r>
            <a:endParaRPr sz="3000"/>
          </a:p>
        </p:txBody>
      </p:sp>
      <p:sp>
        <p:nvSpPr>
          <p:cNvPr id="158" name="Google Shape;158;p20"/>
          <p:cNvSpPr txBox="1"/>
          <p:nvPr>
            <p:ph idx="2" type="body"/>
          </p:nvPr>
        </p:nvSpPr>
        <p:spPr>
          <a:xfrm>
            <a:off x="5174225" y="74340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Our client exclusively uses phone bookings only, which means clients cannot see when their next appointment is!</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rPr lang="en"/>
              <a:t>While online bookings may be the solution for some companies, this client has specific requirements that prevent them from doing this. </a:t>
            </a:r>
            <a:endParaRPr/>
          </a:p>
          <a:p>
            <a:pPr indent="0" lvl="0" marL="0" rtl="0" algn="l">
              <a:spcBef>
                <a:spcPts val="1600"/>
              </a:spcBef>
              <a:spcAft>
                <a:spcPts val="0"/>
              </a:spcAft>
              <a:buNone/>
            </a:pPr>
            <a:r>
              <a:rPr lang="en"/>
              <a:t>As a result clients </a:t>
            </a:r>
            <a:r>
              <a:rPr lang="en"/>
              <a:t>continuously</a:t>
            </a:r>
            <a:r>
              <a:rPr lang="en"/>
              <a:t> forget to book more appointments, or show up without one!</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this is a problem =&gt;</a:t>
            </a:r>
            <a:endParaRPr sz="3000"/>
          </a:p>
          <a:p>
            <a:pPr indent="0" lvl="0" marL="0" rtl="0" algn="l">
              <a:spcBef>
                <a:spcPts val="0"/>
              </a:spcBef>
              <a:spcAft>
                <a:spcPts val="0"/>
              </a:spcAft>
              <a:buNone/>
            </a:pPr>
            <a:r>
              <a:t/>
            </a:r>
            <a:endParaRPr b="0" sz="3000"/>
          </a:p>
        </p:txBody>
      </p:sp>
      <p:pic>
        <p:nvPicPr>
          <p:cNvPr id="164" name="Google Shape;164;p21"/>
          <p:cNvPicPr preferRelativeResize="0"/>
          <p:nvPr/>
        </p:nvPicPr>
        <p:blipFill>
          <a:blip r:embed="rId3">
            <a:alphaModFix/>
          </a:blip>
          <a:stretch>
            <a:fillRect/>
          </a:stretch>
        </p:blipFill>
        <p:spPr>
          <a:xfrm>
            <a:off x="4931440" y="1045763"/>
            <a:ext cx="3961695" cy="223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this is a problem =&gt;</a:t>
            </a:r>
            <a:endParaRPr sz="3000"/>
          </a:p>
          <a:p>
            <a:pPr indent="0" lvl="0" marL="0" rtl="0" algn="l">
              <a:spcBef>
                <a:spcPts val="0"/>
              </a:spcBef>
              <a:spcAft>
                <a:spcPts val="0"/>
              </a:spcAft>
              <a:buNone/>
            </a:pPr>
            <a:r>
              <a:t/>
            </a:r>
            <a:endParaRPr b="0" sz="3000"/>
          </a:p>
        </p:txBody>
      </p:sp>
      <p:pic>
        <p:nvPicPr>
          <p:cNvPr id="170" name="Google Shape;170;p22"/>
          <p:cNvPicPr preferRelativeResize="0"/>
          <p:nvPr/>
        </p:nvPicPr>
        <p:blipFill>
          <a:blip r:embed="rId3">
            <a:alphaModFix/>
          </a:blip>
          <a:stretch>
            <a:fillRect/>
          </a:stretch>
        </p:blipFill>
        <p:spPr>
          <a:xfrm>
            <a:off x="4924950" y="1012825"/>
            <a:ext cx="3820900" cy="311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this is a problem =&gt;</a:t>
            </a:r>
            <a:endParaRPr sz="3000"/>
          </a:p>
          <a:p>
            <a:pPr indent="0" lvl="0" marL="0" rtl="0" algn="l">
              <a:spcBef>
                <a:spcPts val="0"/>
              </a:spcBef>
              <a:spcAft>
                <a:spcPts val="0"/>
              </a:spcAft>
              <a:buNone/>
            </a:pPr>
            <a:r>
              <a:t/>
            </a:r>
            <a:endParaRPr b="0" sz="3000"/>
          </a:p>
        </p:txBody>
      </p:sp>
      <p:pic>
        <p:nvPicPr>
          <p:cNvPr id="176" name="Google Shape;176;p23"/>
          <p:cNvPicPr preferRelativeResize="0"/>
          <p:nvPr/>
        </p:nvPicPr>
        <p:blipFill>
          <a:blip r:embed="rId3">
            <a:alphaModFix/>
          </a:blip>
          <a:stretch>
            <a:fillRect/>
          </a:stretch>
        </p:blipFill>
        <p:spPr>
          <a:xfrm>
            <a:off x="4115875" y="823988"/>
            <a:ext cx="4762500" cy="267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Can We Do?</a:t>
            </a:r>
            <a:endParaRPr/>
          </a:p>
        </p:txBody>
      </p:sp>
      <p:sp>
        <p:nvSpPr>
          <p:cNvPr id="187" name="Google Shape;187;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We can’t give clients access to online booking, but we CAN give them a list of their upcoming appointments.</a:t>
            </a:r>
            <a:endParaRPr/>
          </a:p>
          <a:p>
            <a:pPr indent="0" lvl="0" marL="0" rtl="0" algn="l">
              <a:lnSpc>
                <a:spcPct val="150000"/>
              </a:lnSpc>
              <a:spcBef>
                <a:spcPts val="1600"/>
              </a:spcBef>
              <a:spcAft>
                <a:spcPts val="0"/>
              </a:spcAft>
              <a:buNone/>
            </a:pPr>
            <a:r>
              <a:rPr lang="en"/>
              <a:t>Why not add it the ability to say you would</a:t>
            </a:r>
            <a:br>
              <a:rPr lang="en"/>
            </a:br>
            <a:r>
              <a:rPr lang="en"/>
              <a:t>like to change an appointment, so they call</a:t>
            </a:r>
            <a:br>
              <a:rPr lang="en"/>
            </a:br>
            <a:r>
              <a:rPr lang="en"/>
              <a:t>you back with all the information at hand.</a:t>
            </a:r>
            <a:endParaRPr/>
          </a:p>
          <a:p>
            <a:pPr indent="0" lvl="0" marL="0" rtl="0" algn="l">
              <a:lnSpc>
                <a:spcPct val="150000"/>
              </a:lnSpc>
              <a:spcBef>
                <a:spcPts val="1600"/>
              </a:spcBef>
              <a:spcAft>
                <a:spcPts val="1600"/>
              </a:spcAft>
              <a:buNone/>
            </a:pPr>
            <a:r>
              <a:rPr lang="en"/>
              <a:t>While we are there add in the ability to </a:t>
            </a:r>
            <a:br>
              <a:rPr lang="en"/>
            </a:br>
            <a:r>
              <a:rPr lang="en"/>
              <a:t>change other important information like </a:t>
            </a:r>
            <a:br>
              <a:rPr lang="en"/>
            </a:br>
            <a:r>
              <a:rPr lang="en"/>
              <a:t>their address and phone number. </a:t>
            </a:r>
            <a:endParaRPr/>
          </a:p>
        </p:txBody>
      </p:sp>
      <p:pic>
        <p:nvPicPr>
          <p:cNvPr id="188" name="Google Shape;188;p25"/>
          <p:cNvPicPr preferRelativeResize="0"/>
          <p:nvPr/>
        </p:nvPicPr>
        <p:blipFill>
          <a:blip r:embed="rId3">
            <a:alphaModFix/>
          </a:blip>
          <a:stretch>
            <a:fillRect/>
          </a:stretch>
        </p:blipFill>
        <p:spPr>
          <a:xfrm>
            <a:off x="3991825" y="2694663"/>
            <a:ext cx="4743450" cy="216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